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385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5" r:id="rId18"/>
    <p:sldId id="393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319" autoAdjust="0"/>
  </p:normalViewPr>
  <p:slideViewPr>
    <p:cSldViewPr snapToGrid="0" showGuides="1">
      <p:cViewPr varScale="1">
        <p:scale>
          <a:sx n="74" d="100"/>
          <a:sy n="74" d="100"/>
        </p:scale>
        <p:origin x="-288" y="-44"/>
      </p:cViewPr>
      <p:guideLst>
        <p:guide orient="horz" pos="768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scaleproject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5760" y="411481"/>
            <a:ext cx="9348608" cy="929485"/>
          </a:xfrm>
        </p:spPr>
        <p:txBody>
          <a:bodyPr/>
          <a:lstStyle/>
          <a:p>
            <a:r>
              <a:rPr lang="en-US" dirty="0"/>
              <a:t>CANDLE Tutorial: </a:t>
            </a:r>
            <a:r>
              <a:rPr lang="en-US" dirty="0" smtClean="0"/>
              <a:t>Workflow Technologies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ECP Annual Meeting, Houston, TX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February 4, 2020</a:t>
            </a:r>
            <a:endParaRPr lang="en-US" dirty="0"/>
          </a:p>
          <a:p>
            <a:pPr>
              <a:spcBef>
                <a:spcPts val="18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Justin M Wozniak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Data Science &amp;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Argonne National Laboratory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woz@anl.gov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5267406" cy="4047778"/>
          </a:xfrm>
        </p:spPr>
        <p:txBody>
          <a:bodyPr/>
          <a:lstStyle/>
          <a:p>
            <a:r>
              <a:rPr lang="en-US" sz="2000" dirty="0"/>
              <a:t>Split up the training data into subsets, iteratively train on most remaining subsets.  </a:t>
            </a:r>
          </a:p>
          <a:p>
            <a:r>
              <a:rPr lang="en-US" sz="2000" dirty="0"/>
              <a:t>Weight sharing from one subset to the next (incremental learning)</a:t>
            </a:r>
          </a:p>
          <a:p>
            <a:r>
              <a:rPr lang="en-US" sz="2000" dirty="0"/>
              <a:t>Allows for investigations into data quality and learning patterns</a:t>
            </a:r>
          </a:p>
          <a:p>
            <a:r>
              <a:rPr lang="en-US" sz="2000" dirty="0"/>
              <a:t>Could also boost performance by preventing overloading data ingest limits</a:t>
            </a:r>
          </a:p>
          <a:p>
            <a:r>
              <a:rPr lang="en-US" sz="2000" dirty="0"/>
              <a:t>Recursive calls define the datasets for train</a:t>
            </a:r>
          </a:p>
          <a:p>
            <a:r>
              <a:rPr lang="en-US" sz="2000" dirty="0"/>
              <a:t>Runs at large scale on Summit, ramp-up/down</a:t>
            </a:r>
          </a:p>
          <a:p>
            <a:endParaRPr lang="en-US" sz="2000" dirty="0"/>
          </a:p>
        </p:txBody>
      </p:sp>
      <p:pic>
        <p:nvPicPr>
          <p:cNvPr id="4" name="Picture 3" descr="C:\cygwin\home\wozniak\mcs\reports\2019\CODAR\Milestone 13 - C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83" y="1044010"/>
            <a:ext cx="5105883" cy="1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3167" y="3225836"/>
            <a:ext cx="655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N,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S, string this,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void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block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void parent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(this, stage, block,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(stage &lt; S)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[1:N]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run_stage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(N, S, this+"."+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id_child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stage+1, parent,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plan_id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db_file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runtype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run_single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(string 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stage, void block)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make_json_fragment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stage);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"{\"node\": \"%s\", %s}" % (node,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json_fragment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block =&gt;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6" name="Picture 3" descr="C:\cygwin\home\wozniak\mcs\reports\2019\CODAR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54" y="4084324"/>
            <a:ext cx="4944364" cy="211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39"/>
            <a:ext cx="6650337" cy="5130159"/>
          </a:xfrm>
        </p:spPr>
        <p:txBody>
          <a:bodyPr/>
          <a:lstStyle/>
          <a:p>
            <a:r>
              <a:rPr lang="en-US" sz="2000" b="1" dirty="0"/>
              <a:t>CANDLE </a:t>
            </a:r>
            <a:r>
              <a:rPr lang="en-US" sz="2000" dirty="0"/>
              <a:t>workflows produce a great number of medium-sized ML models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Cache these on compute node storage for </a:t>
            </a:r>
            <a:r>
              <a:rPr lang="en-US" sz="2000" i="1" dirty="0"/>
              <a:t>possible</a:t>
            </a:r>
            <a:r>
              <a:rPr lang="en-US" sz="2000" dirty="0"/>
              <a:t> later use</a:t>
            </a:r>
          </a:p>
          <a:p>
            <a:r>
              <a:rPr lang="en-US" sz="2000" dirty="0"/>
              <a:t>Need to flush to global FS before end of run, but many models will be discarded</a:t>
            </a:r>
          </a:p>
          <a:p>
            <a:r>
              <a:rPr lang="en-US" sz="2000" b="1" dirty="0"/>
              <a:t>Accomplishment:</a:t>
            </a:r>
            <a:r>
              <a:rPr lang="en-US" sz="2000" dirty="0"/>
              <a:t> Integrated Swift/T workflow system used in CANDLE with DataSpaces client</a:t>
            </a:r>
          </a:p>
          <a:p>
            <a:r>
              <a:rPr lang="en-US" sz="2000" dirty="0"/>
              <a:t>Accelerate CANDLE workflow performance, enable novel </a:t>
            </a:r>
            <a:r>
              <a:rPr lang="en-US" sz="2000" dirty="0"/>
              <a:t>training strategies (parameter sharing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 Scaling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for cancer with advanced workflow storage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integration.  Proc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MLHPC @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 2018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85" y="4429128"/>
            <a:ext cx="1735471" cy="15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ygwin\home\wozniak\mcs\pubs\materials\CODAR-img\COD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12" y="4429128"/>
            <a:ext cx="1689918" cy="1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29232" y="915312"/>
            <a:ext cx="3964898" cy="11842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Swift/T training workflow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7379" y="1427477"/>
            <a:ext cx="1578963" cy="9443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benchmark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6093" y="2099533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4943" y="1427477"/>
            <a:ext cx="1578963" cy="6745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CANDLE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75745" y="1952129"/>
            <a:ext cx="1578963" cy="3897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TensorFlow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24727" y="1591491"/>
            <a:ext cx="294619" cy="210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11176009" y="14497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7629232" y="3658509"/>
            <a:ext cx="3964898" cy="61264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Parallel FS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9232" y="3047660"/>
            <a:ext cx="3964898" cy="47219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DataSpaces Services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947775" y="2736615"/>
            <a:ext cx="2226039" cy="434715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Good NN model</a:t>
            </a:r>
          </a:p>
        </p:txBody>
      </p:sp>
      <p:cxnSp>
        <p:nvCxnSpPr>
          <p:cNvPr id="16" name="Elbow Connector 15"/>
          <p:cNvCxnSpPr>
            <a:stCxn id="8" idx="2"/>
            <a:endCxn id="15" idx="0"/>
          </p:cNvCxnSpPr>
          <p:nvPr/>
        </p:nvCxnSpPr>
        <p:spPr>
          <a:xfrm rot="16200000" flipH="1">
            <a:off x="8739517" y="2415335"/>
            <a:ext cx="247337" cy="395220"/>
          </a:xfrm>
          <a:prstGeom prst="bentConnector3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3"/>
            <a:endCxn id="10" idx="2"/>
          </p:cNvCxnSpPr>
          <p:nvPr/>
        </p:nvCxnSpPr>
        <p:spPr>
          <a:xfrm flipV="1">
            <a:off x="10173814" y="2341874"/>
            <a:ext cx="291413" cy="612099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exascale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Enable </a:t>
            </a:r>
            <a:r>
              <a:rPr lang="en-US" sz="2000" dirty="0" smtClean="0"/>
              <a:t>learning studies via </a:t>
            </a:r>
            <a:r>
              <a:rPr lang="en-US" sz="2000" dirty="0"/>
              <a:t>massive parallelism for new </a:t>
            </a:r>
            <a:r>
              <a:rPr lang="en-US" sz="2000" dirty="0" smtClean="0"/>
              <a:t>workflows</a:t>
            </a:r>
            <a:endParaRPr lang="en-US" sz="2000" dirty="0"/>
          </a:p>
          <a:p>
            <a:r>
              <a:rPr lang="en-US" sz="2000" dirty="0"/>
              <a:t>Quickly scale new methods from Python notebooks to </a:t>
            </a:r>
            <a:r>
              <a:rPr lang="en-US" sz="2000" dirty="0" smtClean="0"/>
              <a:t>supercomputers</a:t>
            </a:r>
            <a:endParaRPr lang="en-US" sz="2000" dirty="0"/>
          </a:p>
          <a:p>
            <a:r>
              <a:rPr lang="en-US" sz="2000" dirty="0"/>
              <a:t>Support quick ‘what if’ scenario evaluation for a range of </a:t>
            </a:r>
            <a:r>
              <a:rPr lang="en-US" sz="2000" dirty="0" smtClean="0"/>
              <a:t>questions</a:t>
            </a:r>
          </a:p>
          <a:p>
            <a:r>
              <a:rPr lang="en-US" sz="2000" dirty="0" smtClean="0"/>
              <a:t>Integrate with parallel learning modules , parallel simulations, and programming models (Legion)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080719" y="3443651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ApplicationModels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33557" y="3443650"/>
            <a:ext cx="2004566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Extensible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Workflows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2621" y="3443651"/>
            <a:ext cx="2367119" cy="1913479"/>
          </a:xfrm>
          <a:prstGeom prst="roundRect">
            <a:avLst>
              <a:gd name="adj" fmla="val 56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Reproducible,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Rapid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Science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6305" y="4046447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71671" y="4211724"/>
            <a:ext cx="660693" cy="3272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C:\Users\wozniak\Desktop\logo.graff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10" y="5535613"/>
            <a:ext cx="176053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CANDLE GitHub: https://github.com/ECP-CANDLE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http://www.mcs.anl.gov/~emews/tutorial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1357" y="1186533"/>
            <a:ext cx="10178845" cy="1718856"/>
          </a:xfrm>
        </p:spPr>
        <p:txBody>
          <a:bodyPr/>
          <a:lstStyle/>
          <a:p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(ECP), Project Number: 17-SC-20-SC, a collaborative effort of two DOE organizations - the Office of Science and the National Nuclear Security Administration, responsible for the planning and preparation of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hardware, advanced system engineering and early testbed platforms, to support the nation's </a:t>
            </a:r>
            <a:r>
              <a:rPr lang="en-US" i="1" dirty="0" err="1"/>
              <a:t>exascale</a:t>
            </a:r>
            <a:r>
              <a:rPr lang="en-US" i="1" dirty="0"/>
              <a:t> computing imperative.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4134" y="6095144"/>
            <a:ext cx="249606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hlinkClick r:id="rId2"/>
              </a:rPr>
              <a:t>www.ExascaleProject.org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33EF4-7CD6-D546-972C-5F24984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DDA83B-D33A-1340-A2A9-75273506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environment</a:t>
            </a:r>
          </a:p>
          <a:p>
            <a:r>
              <a:rPr lang="en-GB" dirty="0" smtClean="0"/>
              <a:t>Application </a:t>
            </a:r>
            <a:r>
              <a:rPr lang="en-GB" dirty="0"/>
              <a:t>cases </a:t>
            </a:r>
          </a:p>
          <a:p>
            <a:r>
              <a:rPr lang="en-GB" dirty="0" smtClean="0"/>
              <a:t>Workflow </a:t>
            </a:r>
            <a:r>
              <a:rPr lang="en-GB" dirty="0"/>
              <a:t>technologies</a:t>
            </a:r>
          </a:p>
          <a:p>
            <a:r>
              <a:rPr lang="en-GB" dirty="0" smtClean="0"/>
              <a:t>Performance </a:t>
            </a:r>
            <a:r>
              <a:rPr lang="en-GB" dirty="0"/>
              <a:t>results</a:t>
            </a:r>
          </a:p>
          <a:p>
            <a:r>
              <a:rPr lang="en-US" dirty="0" smtClean="0"/>
              <a:t>Next </a:t>
            </a:r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14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/>
              <a:t>Deep learning on </a:t>
            </a:r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4935"/>
            <a:ext cx="7755198" cy="4518583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  <a:p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4536889" y="6230449"/>
            <a:ext cx="4572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599061" y="1546722"/>
            <a:ext cx="6972074" cy="48006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manager (Swift/T, EMEWS) ; Scheduler ;   Scripting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 learning (Keras, TensorFlow, Horovod)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 algorithms (R, Python)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MPI implementation (MVAPICH, Open </a:t>
            </a:r>
            <a:r>
              <a:rPr lang="en-US" dirty="0"/>
              <a:t>MPI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2" y="3213886"/>
            <a:ext cx="676039" cy="6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02" y="3213886"/>
            <a:ext cx="779775" cy="664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9" y="4383367"/>
            <a:ext cx="749820" cy="58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323" y="4383367"/>
            <a:ext cx="2124919" cy="715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93" y="5697473"/>
            <a:ext cx="1000934" cy="76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65" y="5606614"/>
            <a:ext cx="902569" cy="842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4" y="1957025"/>
            <a:ext cx="1268590" cy="681867"/>
          </a:xfrm>
          <a:prstGeom prst="rect">
            <a:avLst/>
          </a:prstGeom>
        </p:spPr>
      </p:pic>
      <p:pic>
        <p:nvPicPr>
          <p:cNvPr id="15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1957025"/>
            <a:ext cx="1486656" cy="7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2447113" y="-2968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89" y="1890968"/>
            <a:ext cx="917461" cy="8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30" y="1962069"/>
            <a:ext cx="1585062" cy="6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3145330"/>
            <a:ext cx="801692" cy="8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14" y="5680946"/>
            <a:ext cx="1613991" cy="6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72" y="4422986"/>
            <a:ext cx="1512778" cy="5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66" y="4328136"/>
            <a:ext cx="1143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0191982" y="558197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etc.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CANDLE/Supervisor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Building </a:t>
            </a:r>
            <a:r>
              <a:rPr lang="en-US" sz="2000" dirty="0">
                <a:solidFill>
                  <a:prstClr val="black"/>
                </a:solidFill>
              </a:rPr>
              <a:t>on open source deep learning frameworks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Optimization </a:t>
            </a:r>
            <a:r>
              <a:rPr lang="en-US" sz="2000" dirty="0">
                <a:solidFill>
                  <a:prstClr val="black"/>
                </a:solidFill>
              </a:rPr>
              <a:t>for CORAL and exascale platforms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Support </a:t>
            </a:r>
            <a:r>
              <a:rPr lang="en-US" sz="2000" dirty="0">
                <a:solidFill>
                  <a:prstClr val="black"/>
                </a:solidFill>
              </a:rPr>
              <a:t>all three </a:t>
            </a:r>
            <a:r>
              <a:rPr lang="en-US" sz="2000" dirty="0" smtClean="0">
                <a:solidFill>
                  <a:prstClr val="black"/>
                </a:solidFill>
              </a:rPr>
              <a:t>Pilot </a:t>
            </a:r>
            <a:r>
              <a:rPr lang="en-US" sz="2000" dirty="0">
                <a:solidFill>
                  <a:prstClr val="black"/>
                </a:solidFill>
              </a:rPr>
              <a:t>project needs for deep learning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Collaborate </a:t>
            </a:r>
            <a:r>
              <a:rPr lang="en-US" sz="2000" dirty="0">
                <a:solidFill>
                  <a:prstClr val="black"/>
                </a:solidFill>
              </a:rPr>
              <a:t>with DOE computing centers, HPC vendors and ECP co-design and software technology projects </a:t>
            </a:r>
          </a:p>
          <a:p>
            <a:r>
              <a:rPr lang="en-US" sz="2000" dirty="0" smtClean="0"/>
              <a:t>Mission </a:t>
            </a:r>
            <a:r>
              <a:rPr lang="en-US" sz="2000" dirty="0"/>
              <a:t>statement: Enable the most challenging deep learning problems in cancer research to run on the most capable supercomputers in the DOE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a path forward for machine learning applications at the largest scale…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73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762690"/>
          </a:xfrm>
        </p:spPr>
        <p:txBody>
          <a:bodyPr/>
          <a:lstStyle/>
          <a:p>
            <a:r>
              <a:rPr lang="en-US" sz="2000" dirty="0"/>
              <a:t>CANDLE/Supervisor consists of several high-level workflows:</a:t>
            </a:r>
          </a:p>
          <a:p>
            <a:pPr lvl="1"/>
            <a:r>
              <a:rPr lang="en-US" sz="2000" dirty="0"/>
              <a:t>Capable of modifying/controlling application parameters dynamically as the workflow progresses and training runs complete</a:t>
            </a:r>
          </a:p>
          <a:p>
            <a:pPr lvl="1"/>
            <a:r>
              <a:rPr lang="en-US" sz="2000" dirty="0"/>
              <a:t>Distribute work across large computing infrastructure, manage progress</a:t>
            </a:r>
          </a:p>
          <a:p>
            <a:r>
              <a:rPr lang="en-US" sz="2000" dirty="0"/>
              <a:t>Underlying applications are Python programs that use </a:t>
            </a:r>
            <a:r>
              <a:rPr lang="en-US" sz="2000" dirty="0" smtClean="0"/>
              <a:t>Keras/TensorFlow</a:t>
            </a:r>
            <a:endParaRPr lang="en-US" sz="2000" dirty="0"/>
          </a:p>
          <a:p>
            <a:r>
              <a:rPr lang="en-US" sz="2000" dirty="0"/>
              <a:t>“User code” shown in </a:t>
            </a:r>
            <a:r>
              <a:rPr lang="en-US" sz="2000" dirty="0" smtClean="0"/>
              <a:t>blue</a:t>
            </a:r>
          </a:p>
          <a:p>
            <a:endParaRPr lang="en-US" sz="2000" dirty="0"/>
          </a:p>
          <a:p>
            <a:r>
              <a:rPr lang="en-US" sz="2000" dirty="0" smtClean="0"/>
              <a:t>“Provided tools” </a:t>
            </a:r>
            <a:r>
              <a:rPr lang="en-US" sz="2000" dirty="0"/>
              <a:t>shown in </a:t>
            </a:r>
            <a:r>
              <a:rPr lang="en-US" sz="2000" dirty="0" smtClean="0"/>
              <a:t>white</a:t>
            </a:r>
          </a:p>
          <a:p>
            <a:endParaRPr lang="en-US" sz="2000" dirty="0"/>
          </a:p>
          <a:p>
            <a:r>
              <a:rPr lang="en-US" sz="2000" dirty="0"/>
              <a:t>New studies would be </a:t>
            </a:r>
            <a:r>
              <a:rPr lang="en-US" sz="2000" dirty="0" smtClean="0"/>
              <a:t>developed </a:t>
            </a:r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modifying the </a:t>
            </a:r>
            <a:r>
              <a:rPr lang="en-US" sz="2000" dirty="0" smtClean="0"/>
              <a:t>blue </a:t>
            </a:r>
            <a:r>
              <a:rPr lang="en-US" sz="2000" dirty="0" smtClean="0"/>
              <a:t>sections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Wozniak et al.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CANDLE/Supervisor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workflow framework for machine learning applied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cancer research. BMC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Bioinformatics 19(18),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3507295"/>
            <a:ext cx="5158486" cy="23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6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CANDLE/Supervisor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6564879" cy="4047778"/>
          </a:xfrm>
        </p:spPr>
        <p:txBody>
          <a:bodyPr/>
          <a:lstStyle/>
          <a:p>
            <a:r>
              <a:rPr lang="en-US" sz="2000" dirty="0"/>
              <a:t>Runs start with a test script</a:t>
            </a:r>
          </a:p>
          <a:p>
            <a:r>
              <a:rPr lang="en-US" sz="2000" dirty="0"/>
              <a:t>CFG scripts </a:t>
            </a:r>
            <a:r>
              <a:rPr lang="en-US" sz="2000" dirty="0" smtClean="0"/>
              <a:t>contain settings </a:t>
            </a:r>
            <a:r>
              <a:rPr lang="en-US" sz="2000" dirty="0"/>
              <a:t>for a system</a:t>
            </a:r>
            <a:br>
              <a:rPr lang="en-US" sz="2000" dirty="0"/>
            </a:br>
            <a:r>
              <a:rPr lang="en-US" sz="2000" dirty="0"/>
              <a:t>or parameters for a </a:t>
            </a:r>
            <a:r>
              <a:rPr lang="en-US" sz="2000" dirty="0" smtClean="0"/>
              <a:t>given </a:t>
            </a:r>
            <a:r>
              <a:rPr lang="en-US" sz="2000" dirty="0"/>
              <a:t>study </a:t>
            </a:r>
            <a:br>
              <a:rPr lang="en-US" sz="2000" dirty="0"/>
            </a:br>
            <a:r>
              <a:rPr lang="en-US" sz="2000" dirty="0"/>
              <a:t>(e.g., search space)</a:t>
            </a:r>
          </a:p>
          <a:p>
            <a:r>
              <a:rPr lang="en-US" sz="2000" dirty="0"/>
              <a:t>Reusable site settings</a:t>
            </a:r>
          </a:p>
          <a:p>
            <a:r>
              <a:rPr lang="en-US" sz="2000" dirty="0"/>
              <a:t>The workflow </a:t>
            </a:r>
            <a:r>
              <a:rPr lang="en-US" sz="2000" dirty="0" smtClean="0"/>
              <a:t>shell script </a:t>
            </a:r>
            <a:r>
              <a:rPr lang="en-US" sz="2000" dirty="0"/>
              <a:t>sets up the run</a:t>
            </a:r>
          </a:p>
          <a:p>
            <a:r>
              <a:rPr lang="en-US" sz="2000" dirty="0"/>
              <a:t>Swift/T launches and </a:t>
            </a:r>
            <a:r>
              <a:rPr lang="en-US" sz="2000" dirty="0" smtClean="0"/>
              <a:t>manages </a:t>
            </a:r>
            <a:r>
              <a:rPr lang="en-US" sz="2000" dirty="0"/>
              <a:t>the workflow</a:t>
            </a:r>
          </a:p>
          <a:p>
            <a:r>
              <a:rPr lang="en-US" sz="2000" dirty="0"/>
              <a:t>Reusable Model </a:t>
            </a:r>
            <a:r>
              <a:rPr lang="en-US" sz="2000" dirty="0" smtClean="0"/>
              <a:t>scripts set </a:t>
            </a:r>
            <a:r>
              <a:rPr lang="en-US" sz="2000" dirty="0"/>
              <a:t>up each app run</a:t>
            </a:r>
          </a:p>
          <a:p>
            <a:r>
              <a:rPr lang="en-US" sz="2000" dirty="0"/>
              <a:t>The DL app uses </a:t>
            </a:r>
            <a:r>
              <a:rPr lang="en-US" sz="2000" dirty="0" smtClean="0"/>
              <a:t>Keras/TF </a:t>
            </a:r>
            <a:r>
              <a:rPr lang="en-US" sz="2000" dirty="0"/>
              <a:t>plus CANDLE </a:t>
            </a:r>
            <a:br>
              <a:rPr lang="en-US" sz="2000" dirty="0"/>
            </a:br>
            <a:r>
              <a:rPr lang="en-US" sz="2000" dirty="0"/>
              <a:t>Python </a:t>
            </a:r>
            <a:r>
              <a:rPr lang="en-US" sz="2000" dirty="0" smtClean="0"/>
              <a:t>libraries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C:\cygwin\home\wozniak\collab\CANDLE-Tutorials\2020\ECP\slides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8" y="1578957"/>
            <a:ext cx="6032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cygwin\home\wozniak\collab\papers\candle\2019\CompBioMed\slides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02" y="4238714"/>
            <a:ext cx="5021632" cy="25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Robustness </a:t>
            </a:r>
            <a:r>
              <a:rPr lang="en-US" dirty="0"/>
              <a:t>under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39"/>
            <a:ext cx="6214501" cy="4757233"/>
          </a:xfrm>
        </p:spPr>
        <p:txBody>
          <a:bodyPr/>
          <a:lstStyle/>
          <a:p>
            <a:r>
              <a:rPr lang="en-US" sz="2000" dirty="0"/>
              <a:t>Simple parameter sweep- measure impact of bad data injection into NT3 model</a:t>
            </a:r>
          </a:p>
          <a:p>
            <a:r>
              <a:rPr lang="en-US" sz="2000" dirty="0"/>
              <a:t>Workflow script loops over range of noise levels and trials </a:t>
            </a:r>
          </a:p>
          <a:p>
            <a:r>
              <a:rPr lang="en-US" sz="2000" dirty="0"/>
              <a:t>Parallel loops expose all work to the system concurrently</a:t>
            </a:r>
          </a:p>
          <a:p>
            <a:r>
              <a:rPr lang="en-US" sz="2000" dirty="0"/>
              <a:t>JSON fragment is assembled with CANDLE hyperparameters </a:t>
            </a:r>
          </a:p>
          <a:p>
            <a:r>
              <a:rPr lang="en-US" sz="2000" dirty="0"/>
              <a:t>CANDLE </a:t>
            </a:r>
            <a:r>
              <a:rPr lang="en-US" sz="2000" b="1" dirty="0" err="1"/>
              <a:t>obj</a:t>
            </a:r>
            <a:r>
              <a:rPr lang="en-US" sz="2000" b="1" dirty="0"/>
              <a:t>() </a:t>
            </a:r>
            <a:r>
              <a:rPr lang="en-US" sz="2000" dirty="0"/>
              <a:t>function invokes the model scripts to run NT3</a:t>
            </a:r>
          </a:p>
          <a:p>
            <a:r>
              <a:rPr lang="en-US" sz="2000" dirty="0"/>
              <a:t>Resulting validation accuracy is simply printed to the </a:t>
            </a:r>
            <a:r>
              <a:rPr lang="en-US" sz="2000" dirty="0" smtClean="0"/>
              <a:t>screen</a:t>
            </a:r>
          </a:p>
          <a:p>
            <a:r>
              <a:rPr lang="en-US" sz="2000" dirty="0" smtClean="0"/>
              <a:t>This will be a topic for the hands-on session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46904" y="1218806"/>
            <a:ext cx="52684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float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[0:num_noises];</a:t>
            </a: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trials[]      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[0:num_trials-1];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level,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noise_levels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trial, j in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trials  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"%02i-%02i" %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"{\"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\":%f}"%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level *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noise_step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result = 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json</a:t>
            </a:r>
            <a:r>
              <a:rPr lang="en-US" sz="1400" b="1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printf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("result %s : noise %0.3f : %s", </a:t>
            </a:r>
            <a:endParaRPr lang="en-US" sz="1400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noise_level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result);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1704" y="558664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runs on ALCF </a:t>
            </a:r>
            <a:r>
              <a:rPr lang="en-US" i="1" dirty="0"/>
              <a:t>Theta,</a:t>
            </a:r>
            <a:br>
              <a:rPr lang="en-US" i="1" dirty="0"/>
            </a:br>
            <a:r>
              <a:rPr lang="en-US" dirty="0"/>
              <a:t>4,392-node Xeon Phi system</a:t>
            </a:r>
          </a:p>
        </p:txBody>
      </p:sp>
    </p:spTree>
    <p:extLst>
      <p:ext uri="{BB962C8B-B14F-4D97-AF65-F5344CB8AC3E}">
        <p14:creationId xmlns:p14="http://schemas.microsoft.com/office/powerpoint/2010/main" val="35966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6120497" cy="4047778"/>
          </a:xfrm>
        </p:spPr>
        <p:txBody>
          <a:bodyPr/>
          <a:lstStyle/>
          <a:p>
            <a:r>
              <a:rPr lang="en-US" sz="2000" dirty="0"/>
              <a:t>Search for the best combination of hyperparameters for a given DL app- neuron counts, functions, etc.</a:t>
            </a:r>
          </a:p>
          <a:p>
            <a:r>
              <a:rPr lang="en-US" sz="2000" dirty="0"/>
              <a:t>Optimize for validation loss, a measure of error</a:t>
            </a:r>
          </a:p>
          <a:p>
            <a:r>
              <a:rPr lang="en-US" sz="2000" dirty="0"/>
              <a:t>Use an external R library to perform the optimization</a:t>
            </a:r>
          </a:p>
          <a:p>
            <a:r>
              <a:rPr lang="en-US" sz="2000" dirty="0"/>
              <a:t>Iteratively receive trial hyperparameters, evaluate them with the </a:t>
            </a:r>
            <a:r>
              <a:rPr lang="en-US" sz="2000" dirty="0" err="1"/>
              <a:t>obj</a:t>
            </a:r>
            <a:r>
              <a:rPr lang="en-US" sz="2000" dirty="0"/>
              <a:t>() function, return results</a:t>
            </a:r>
          </a:p>
          <a:p>
            <a:r>
              <a:rPr lang="en-US" sz="2000" dirty="0"/>
              <a:t>Algorithm terminates after convergence or iteration limit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89633" y="1176810"/>
            <a:ext cx="52684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c 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 false;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restart, </a:t>
            </a:r>
            <a:r>
              <a:rPr lang="en-US" sz="1400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4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4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70" y="3269690"/>
            <a:ext cx="4846207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475740"/>
            <a:ext cx="8624416" cy="404777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The core novel contributions of EMEWS are shown in green, these allow the Swift script to access a running </a:t>
            </a:r>
            <a:r>
              <a:rPr lang="en-US" sz="2000" b="1" dirty="0"/>
              <a:t>Model Exploration</a:t>
            </a:r>
            <a:r>
              <a:rPr lang="en-US" sz="2000" b="1" dirty="0">
                <a:solidFill>
                  <a:srgbClr val="000000"/>
                </a:solidFill>
              </a:rPr>
              <a:t> (ME)</a:t>
            </a:r>
            <a:r>
              <a:rPr lang="en-US" sz="2000" dirty="0"/>
              <a:t> algorithm, and create an </a:t>
            </a:r>
            <a:r>
              <a:rPr lang="en-US" sz="2000" b="1" dirty="0">
                <a:solidFill>
                  <a:srgbClr val="000000"/>
                </a:solidFill>
              </a:rPr>
              <a:t>inversion of control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IoC</a:t>
            </a:r>
            <a:r>
              <a:rPr lang="en-US" sz="2000" b="1" dirty="0"/>
              <a:t>)</a:t>
            </a:r>
            <a:r>
              <a:rPr lang="en-US" sz="2000" dirty="0"/>
              <a:t> workflow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Both green and blue boxes accept</a:t>
            </a:r>
            <a:r>
              <a:rPr lang="en-US" sz="2000" b="1" dirty="0">
                <a:solidFill>
                  <a:srgbClr val="000000"/>
                </a:solidFill>
              </a:rPr>
              <a:t> existing, generic multi-language code- </a:t>
            </a:r>
            <a:r>
              <a:rPr lang="en-US" sz="2000" dirty="0">
                <a:solidFill>
                  <a:srgbClr val="000000"/>
                </a:solidFill>
              </a:rPr>
              <a:t>could be anything; we use </a:t>
            </a:r>
            <a:r>
              <a:rPr lang="en-US" sz="2000" b="1" dirty="0">
                <a:solidFill>
                  <a:srgbClr val="007836"/>
                </a:solidFill>
              </a:rPr>
              <a:t>optimization </a:t>
            </a:r>
            <a:r>
              <a:rPr lang="en-US" sz="2000" dirty="0">
                <a:solidFill>
                  <a:srgbClr val="000000"/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deep learning modules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http://</a:t>
            </a:r>
            <a:r>
              <a:rPr lang="en-US" sz="2000" b="1" dirty="0" smtClean="0">
                <a:solidFill>
                  <a:srgbClr val="000000"/>
                </a:solidFill>
              </a:rPr>
              <a:t>emews.org</a:t>
            </a: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Ozik, Collier, and Wozniak.  From desktop to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large-scale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exploration with Swift/T.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Winter Simulation Conference 2016.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877" y="3440329"/>
            <a:ext cx="5618284" cy="3322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041" y="902208"/>
            <a:ext cx="109436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ANDLELib_ECP_2019" id="{8C0C58F9-E13D-C749-9CD8-D6ACD55E54AE}" vid="{C7F1EDA4-5412-C244-BA03-3C19A48BF1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56C96291C349BBF8B640319D465D" ma:contentTypeVersion="0" ma:contentTypeDescription="Create a new document." ma:contentTypeScope="" ma:versionID="8a71be8d30b42e8e74cf70a4a4cbda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5F602D-FF92-4BDD-B4C2-093468CCF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25288</TotalTime>
  <Words>1117</Words>
  <Application>Microsoft Office PowerPoint</Application>
  <PresentationFormat>Custom</PresentationFormat>
  <Paragraphs>176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Presentations (Wide Screen)</vt:lpstr>
      <vt:lpstr>CANDLE Tutorial: Workflow Technologies</vt:lpstr>
      <vt:lpstr>Talk Outline</vt:lpstr>
      <vt:lpstr>Deep learning on supercomputers</vt:lpstr>
      <vt:lpstr>CANDLE/Supervisor Goals</vt:lpstr>
      <vt:lpstr>CANDLE/Supervisor overview</vt:lpstr>
      <vt:lpstr>CANDLE/Supervisor Implementation</vt:lpstr>
      <vt:lpstr>Example: Robustness under noise</vt:lpstr>
      <vt:lpstr>Example: Hyperparameter optimization</vt:lpstr>
      <vt:lpstr>EMEWS workflow structure</vt:lpstr>
      <vt:lpstr>Example: Data analysis workflow</vt:lpstr>
      <vt:lpstr>Advanced data management</vt:lpstr>
      <vt:lpstr>Next steps in exascale learning</vt:lpstr>
      <vt:lpstr>Thanks</vt:lpstr>
      <vt:lpstr>Questions?</vt:lpstr>
      <vt:lpstr>Acknowledgments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Justin Wozniak</cp:lastModifiedBy>
  <cp:revision>480</cp:revision>
  <cp:lastPrinted>2019-01-14T20:07:20Z</cp:lastPrinted>
  <dcterms:created xsi:type="dcterms:W3CDTF">2015-03-03T13:47:39Z</dcterms:created>
  <dcterms:modified xsi:type="dcterms:W3CDTF">2020-02-04T17:27:20Z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0x010100693156C96291C349BBF8B640319D465D</vt:lpwstr>
  </property>
</Properties>
</file>